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658C0A-0DA9-4F8D-9FC0-C8779E1730D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0C84BF-F8FA-40E4-AEE0-73D7AED3FE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E27608-A56C-4CEB-8923-F4C6462A033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66CEF5-E7FA-4CB8-88A0-611D7413E0E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F7A300F-4FCD-4ABB-B503-B06338D302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3728073-0F40-4E17-9506-8837526855E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74DC3C6-F8B3-42E3-AEE8-78A662E72ED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F68AB6-2B0C-452C-AE3F-D4D0B91BBD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B83CEB7-0919-4886-8DCF-4319434F034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F76666C-1691-4FE7-8304-90AFD8AF3A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D04B8B0-1CC0-41BC-B5E5-ADFE8B3226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4FCA72-0CE5-4282-92FF-3B29AA443B6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41AC165-277A-468C-B9E9-54D532FA20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D588846-2D51-404C-B3D3-76612FD969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1D4199D-66F2-46D5-A1F1-964E98B9F52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D01EE9-E046-4CEE-9148-89208CFF5BD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D7C06C8-2FB5-4ABA-B1F9-6F415551D63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602DA69-EDD7-4712-8217-CD257B2A9D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0B1AFE3-8BDE-4D3D-BD38-13A1C47E36E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F841E42-2A6A-4913-87A9-26D4ECFEF7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9DC50B1-AF45-4EB1-916E-2145E89E97B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FBE53BA-4CFE-40E1-9DFD-49A2369B5C9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5351E7-6394-40A0-8C15-A8279CFF26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883334-6245-4181-B95D-80979331273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B43483-A196-4C1D-B038-13F17439A8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0F8918A-4627-4B4E-B1C7-FA50B59F97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9EB675F-25D1-41EA-AE51-7CF02820DFD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FF6BCA7-2423-4A51-8C6F-D16B8DED09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D8A7604-D5D7-4964-BD26-06F75A14E54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C6E0463-BE42-498D-8CCD-28A51FF12BC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BC7956-3AAA-484D-9BDE-F12583127C2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E5F2C9-75D2-4D87-B3FC-B5E819EF49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8E0FFA-C883-4E9C-B18D-7E6360FB93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96DAC5-36B5-45EE-989E-D6956F1F6B3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235099-3EBD-4CF2-9A38-7045C1944D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43105F-0F78-4322-A921-A51AF86E08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traight Connector 1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9D91D69-B209-4674-AB76-1C2B3E6D05F1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24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06/08/2023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F70190C-D9B0-4E6E-855C-B936C4906B9E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traight Connector 1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D1CBC0-AAC3-44FF-A78A-A972578805C0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rust-for-rustaceans.com/" TargetMode="External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1" lang="sv-SE" sz="4400" spc="-1" strike="noStrike">
                <a:solidFill>
                  <a:srgbClr val="000000"/>
                </a:solidFill>
                <a:latin typeface="Calibri Light"/>
              </a:rPr>
              <a:t>Does Rust SPARK joy?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827280" y="1884240"/>
            <a:ext cx="10446840" cy="51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Recommendations for safe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cross-language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bindings between Rust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and SPARK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914400" y="5029200"/>
            <a:ext cx="9829440" cy="114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Aïssata Maiga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600" spc="-1" strike="noStrike">
                <a:solidFill>
                  <a:srgbClr val="000000"/>
                </a:solidFill>
                <a:latin typeface="Calibri"/>
              </a:rPr>
              <a:t>Supervisors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: Cyrille Artho (KTH), Florian Gilcher (Ferrous 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Systems), Yannick Moy (AdaCore)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600" spc="-1" strike="noStrike">
                <a:solidFill>
                  <a:srgbClr val="000000"/>
                </a:solidFill>
                <a:latin typeface="Calibri"/>
              </a:rPr>
              <a:t>Examiner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: Elena Troubitsyna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DE29D1-00CC-4BA7-A8EC-BAB1C4F3D7FA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FDD2BE1F-6317-4978-87A6-E704D71B1527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1: 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80" name="" descr=""/>
          <p:cNvPicPr/>
          <p:nvPr/>
        </p:nvPicPr>
        <p:blipFill>
          <a:blip r:embed="rId1"/>
          <a:stretch/>
        </p:blipFill>
        <p:spPr>
          <a:xfrm>
            <a:off x="4379400" y="156240"/>
            <a:ext cx="6415560" cy="6015600"/>
          </a:xfrm>
          <a:prstGeom prst="rect">
            <a:avLst/>
          </a:prstGeom>
          <a:ln w="0">
            <a:noFill/>
          </a:ln>
        </p:spPr>
      </p:pic>
      <p:sp>
        <p:nvSpPr>
          <p:cNvPr id="181" name="Footer Placeholder 1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7F6D9CE-4BF2-44E4-B91F-DBCF6199CBDE}" type="slidenum">
              <a:t>10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1A65CF2B-1D68-498C-BA2B-157D21BD9283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2: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selection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3" name="Subtitle 1"/>
          <p:cNvSpPr/>
          <p:nvPr/>
        </p:nvSpPr>
        <p:spPr>
          <a:xfrm>
            <a:off x="598680" y="2286000"/>
            <a:ext cx="557316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About 2MLoC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Compiler, crates.io, lib.rs (17 important rust projects)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 systems’ programming language profile.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6400800" y="271440"/>
            <a:ext cx="3428640" cy="3157200"/>
          </a:xfrm>
          <a:prstGeom prst="rect">
            <a:avLst/>
          </a:prstGeom>
          <a:ln w="0">
            <a:noFill/>
          </a:ln>
        </p:spPr>
      </p:pic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6745680" y="3657600"/>
            <a:ext cx="2855160" cy="2497320"/>
          </a:xfrm>
          <a:prstGeom prst="rect">
            <a:avLst/>
          </a:prstGeom>
          <a:ln w="0">
            <a:noFill/>
          </a:ln>
        </p:spPr>
      </p:pic>
      <p:sp>
        <p:nvSpPr>
          <p:cNvPr id="186" name="Footer Placeholder 12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A76570B-F137-4068-8B2B-04BBF01DB3B9}" type="slidenum">
              <a:t>11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D6FE002B-7680-492D-83A2-F7940B0EFFF9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3: SPARK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selection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8" name="Subtitle 7"/>
          <p:cNvSpPr/>
          <p:nvPr/>
        </p:nvSpPr>
        <p:spPr>
          <a:xfrm>
            <a:off x="827280" y="2057400"/>
            <a:ext cx="557316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- 27 kLoC for SPARK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- Code base are proprietary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→ Three OSS projects +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Expert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Low-level language, very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little heap types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9" name="" descr=""/>
          <p:cNvPicPr/>
          <p:nvPr/>
        </p:nvPicPr>
        <p:blipFill>
          <a:blip r:embed="rId1"/>
          <a:stretch/>
        </p:blipFill>
        <p:spPr>
          <a:xfrm>
            <a:off x="6190200" y="1371600"/>
            <a:ext cx="3639240" cy="3183120"/>
          </a:xfrm>
          <a:prstGeom prst="rect">
            <a:avLst/>
          </a:prstGeom>
          <a:ln w="0">
            <a:noFill/>
          </a:ln>
        </p:spPr>
      </p:pic>
      <p:sp>
        <p:nvSpPr>
          <p:cNvPr id="190" name="Footer Placeholder 13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66C1A31-3284-4BE4-887F-E840F18A4470}" type="slidenum">
              <a:t>12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27624081-BFA8-4A59-9539-A3A3BBE46EDE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4: 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2" name="Subtitle 2"/>
          <p:cNvSpPr/>
          <p:nvPr/>
        </p:nvSpPr>
        <p:spPr>
          <a:xfrm>
            <a:off x="914400" y="1143000"/>
            <a:ext cx="571464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Bipartite Circular Buffer, multithread FIFO queue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Optimized for DMA in embedded systems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Concurrency ensured by reading atomic variables: lock-free implementation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1371600" y="3627360"/>
            <a:ext cx="3596040" cy="1172880"/>
          </a:xfrm>
          <a:prstGeom prst="rect">
            <a:avLst/>
          </a:prstGeom>
          <a:ln w="0">
            <a:noFill/>
          </a:ln>
        </p:spPr>
      </p:pic>
      <p:pic>
        <p:nvPicPr>
          <p:cNvPr id="194" name="" descr=""/>
          <p:cNvPicPr/>
          <p:nvPr/>
        </p:nvPicPr>
        <p:blipFill>
          <a:blip r:embed="rId2"/>
          <a:stretch/>
        </p:blipFill>
        <p:spPr>
          <a:xfrm>
            <a:off x="1371600" y="4343400"/>
            <a:ext cx="3921480" cy="914040"/>
          </a:xfrm>
          <a:prstGeom prst="rect">
            <a:avLst/>
          </a:prstGeom>
          <a:ln w="0">
            <a:noFill/>
          </a:ln>
        </p:spPr>
      </p:pic>
      <p:sp>
        <p:nvSpPr>
          <p:cNvPr id="195" name=""/>
          <p:cNvSpPr/>
          <p:nvPr/>
        </p:nvSpPr>
        <p:spPr>
          <a:xfrm>
            <a:off x="1143000" y="5486400"/>
            <a:ext cx="4343040" cy="37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“</a:t>
            </a:r>
            <a:r>
              <a:rPr b="0" lang="en-US" sz="1000" spc="-1" strike="noStrike">
                <a:latin typeface="Arial"/>
                <a:ea typeface="Noto Sans CJK SC"/>
              </a:rPr>
              <a:t>The design and implementation of a lock-free ring-buffer with contiguous reservations[6]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96" name="Footer Placeholder 14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7315200" y="1054080"/>
            <a:ext cx="4286160" cy="260352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#[repr(C)]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pub struct BBBuffer {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Pointer to: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Box&lt;UnsafeCell&lt;[u8; 128]&gt;&gt;, it is  an “Option” for embedded systems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buf: AtomicPtr&lt;u8&gt;,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buf_len: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written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write: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read from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read: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…</a:t>
            </a:r>
            <a:r>
              <a:rPr b="0" lang="en-US" sz="1000" spc="-1" strike="noStrike">
                <a:latin typeface="Arial"/>
              </a:rPr>
              <a:t>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}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934D1E7-5E15-4C38-91B0-BD547BB2D7C8}" type="slidenum">
              <a:t>13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BBFE04B4-D84A-477D-B7D6-8BB55ECB315C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5: 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9" name="Subtitle 8"/>
          <p:cNvSpPr/>
          <p:nvPr/>
        </p:nvSpPr>
        <p:spPr>
          <a:xfrm>
            <a:off x="914400" y="1143000"/>
            <a:ext cx="5714640" cy="525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Exists in Rust and SPARK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Formally proven in SPARK with invariants and the GNATprover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Data structures are complex enough, continuous memory blocks which makes it ideal for experiment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 rot="10200">
            <a:off x="1719720" y="3438720"/>
            <a:ext cx="6962400" cy="2493360"/>
          </a:xfrm>
          <a:prstGeom prst="rect">
            <a:avLst/>
          </a:prstGeom>
          <a:ln w="0">
            <a:noFill/>
          </a:ln>
        </p:spPr>
      </p:pic>
      <p:sp>
        <p:nvSpPr>
          <p:cNvPr id="201" name="Footer Placeholder 15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067FCA3-E61D-49DF-9A81-CFB4A9AD936F}" type="slidenum">
              <a:t>14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45F245C7-3460-460B-8C49-16D6803C06E3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overview: stack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>
            <a:off x="6400800" y="1371600"/>
            <a:ext cx="4572000" cy="1434960"/>
          </a:xfrm>
          <a:prstGeom prst="rect">
            <a:avLst/>
          </a:prstGeom>
          <a:ln w="0">
            <a:noFill/>
          </a:ln>
        </p:spPr>
      </p:pic>
      <p:sp>
        <p:nvSpPr>
          <p:cNvPr id="204" name=""/>
          <p:cNvSpPr/>
          <p:nvPr/>
        </p:nvSpPr>
        <p:spPr>
          <a:xfrm>
            <a:off x="685800" y="1474920"/>
            <a:ext cx="4343040" cy="355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Simpler types, aggregates, composite types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Focus on type safety (memory safety and ownership taken care by the compiler for Copy)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Demonstrating memory errors, undefined behavior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Memory safety verified with valgrind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Footer Placeholder 18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6" name=""/>
          <p:cNvSpPr txBox="1"/>
          <p:nvPr/>
        </p:nvSpPr>
        <p:spPr>
          <a:xfrm>
            <a:off x="6400800" y="3886200"/>
            <a:ext cx="5029200" cy="122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Working with compiler and language documentation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Working with layout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349A870-B6CA-4FDA-B5E4-E3114B3F5725}" type="slidenum">
              <a:t>15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31388755-3D26-4FB8-8C45-6C103035E9B6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7442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overview: heap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08" name=""/>
          <p:cNvSpPr/>
          <p:nvPr/>
        </p:nvSpPr>
        <p:spPr>
          <a:xfrm>
            <a:off x="914400" y="1141200"/>
            <a:ext cx="5028840" cy="520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Same as stack types, but in addition: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Defining data structure (“extra wrapper”) to hold complex and nested data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Implementing native methods/traits for creating, accessing, and modifying complex data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“</a:t>
            </a:r>
            <a:r>
              <a:rPr b="0" lang="en-US" sz="1800" spc="-1" strike="noStrike">
                <a:latin typeface="Arial"/>
              </a:rPr>
              <a:t>Good FFI citizen”: Implementing method/traits for dereferencing and dropping memory after usage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Minimizing unsafe code and delegating to the language semantics as much as possible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09" name="Footer Placeholder 19"/>
          <p:cNvSpPr/>
          <p:nvPr/>
        </p:nvSpPr>
        <p:spPr>
          <a:xfrm>
            <a:off x="4039200" y="635724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6285600" y="3886200"/>
            <a:ext cx="4686840" cy="99396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One function allocates memory for a new object.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Courier New"/>
              </a:rPr>
              <a:t>extern fn ECDSA_SIG_new() -&gt; *mut ECDSA_SIG;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And another accepts a pointer created by new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and deallocates it when the caller is done with it.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Courier New"/>
              </a:rPr>
              <a:t>extern fn ECDSA_SIG_free(sig: *mut ECDSA_SIG);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6629400" y="4880520"/>
            <a:ext cx="4114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J. Gjengset, Rust for Rustaceans [7]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"/>
          <p:cNvSpPr/>
          <p:nvPr/>
        </p:nvSpPr>
        <p:spPr>
          <a:xfrm>
            <a:off x="5371200" y="4343400"/>
            <a:ext cx="914400" cy="360"/>
          </a:xfrm>
          <a:prstGeom prst="line">
            <a:avLst/>
          </a:prstGeom>
          <a:ln cap="rnd" w="29160">
            <a:solidFill>
              <a:srgbClr val="800080"/>
            </a:solidFill>
            <a:prstDash val="sys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9CCDB31-A62E-4D57-8BCC-D24A7F6F905F}" type="slidenum">
              <a:t>16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7EC27611-B7C8-4149-9738-F5B02BFD1D4E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2115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String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"/>
          <p:cNvSpPr/>
          <p:nvPr/>
        </p:nvSpPr>
        <p:spPr>
          <a:xfrm>
            <a:off x="228600" y="1141200"/>
            <a:ext cx="5028840" cy="367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String is a heap type: we need first to find correct sub-types (i32? c_char or u8?)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Fat pointer (bounds + array)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Finding instructions in the GNAT compiler book: bounds come last when FFI with C conventions.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Follow the C ABI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1"/>
          <a:stretch/>
        </p:blipFill>
        <p:spPr>
          <a:xfrm>
            <a:off x="685800" y="4678560"/>
            <a:ext cx="2971440" cy="746280"/>
          </a:xfrm>
          <a:prstGeom prst="rect">
            <a:avLst/>
          </a:prstGeom>
          <a:ln w="0">
            <a:noFill/>
          </a:ln>
        </p:spPr>
      </p:pic>
      <p:pic>
        <p:nvPicPr>
          <p:cNvPr id="216" name="" descr=""/>
          <p:cNvPicPr/>
          <p:nvPr/>
        </p:nvPicPr>
        <p:blipFill>
          <a:blip r:embed="rId2"/>
          <a:stretch/>
        </p:blipFill>
        <p:spPr>
          <a:xfrm>
            <a:off x="5715000" y="3193200"/>
            <a:ext cx="5943240" cy="2521440"/>
          </a:xfrm>
          <a:prstGeom prst="rect">
            <a:avLst/>
          </a:prstGeom>
          <a:ln w="0">
            <a:noFill/>
          </a:ln>
        </p:spPr>
      </p:pic>
      <p:sp>
        <p:nvSpPr>
          <p:cNvPr id="217" name="Footer Placeholder 20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3641400" y="499032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B6CAA72-0BEC-4CAC-832C-2A81990A713D}" type="slidenum">
              <a:t>17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91C84A1D-0F5B-4A5A-B3E9-39F18F30C8F0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 Rust String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57200" y="1410120"/>
            <a:ext cx="5028840" cy="367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String is still a heap type: Vec of u8, building on inner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Still a fat pointer with capacity, len, buffer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not FFI safe and cannot be exported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Must be encoded as c_char for Ada/SPARK (u8 will work but safety and consistency are key!) len and capacity are not Integers!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Forgetting must be implemented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21" name="" descr=""/>
          <p:cNvPicPr/>
          <p:nvPr/>
        </p:nvPicPr>
        <p:blipFill>
          <a:blip r:embed="rId1"/>
          <a:stretch/>
        </p:blipFill>
        <p:spPr>
          <a:xfrm>
            <a:off x="457200" y="4831920"/>
            <a:ext cx="3657240" cy="425520"/>
          </a:xfrm>
          <a:prstGeom prst="rect">
            <a:avLst/>
          </a:prstGeom>
          <a:ln w="0">
            <a:noFill/>
          </a:ln>
        </p:spPr>
      </p:pic>
      <p:pic>
        <p:nvPicPr>
          <p:cNvPr id="222" name="" descr=""/>
          <p:cNvPicPr/>
          <p:nvPr/>
        </p:nvPicPr>
        <p:blipFill>
          <a:blip r:embed="rId2"/>
          <a:stretch/>
        </p:blipFill>
        <p:spPr>
          <a:xfrm>
            <a:off x="6172200" y="1401120"/>
            <a:ext cx="5871600" cy="4542120"/>
          </a:xfrm>
          <a:prstGeom prst="rect">
            <a:avLst/>
          </a:prstGeom>
          <a:ln w="0">
            <a:noFill/>
          </a:ln>
        </p:spPr>
      </p:pic>
      <p:sp>
        <p:nvSpPr>
          <p:cNvPr id="223" name="Footer Placeholder 21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343400" y="502920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FA46B90-AF1A-480D-A337-3E134CFD2BDB}" type="slidenum">
              <a:t>18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FDBFCAEB-271B-4594-ABA6-7B9EC5E6702C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0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57200" y="1371600"/>
            <a:ext cx="7314840" cy="21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GrantW, GrantR → Header → Buffer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Grant holds a mutable reference to the header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The Grant can atomically touch the variables of the header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27" name="" descr=""/>
          <p:cNvPicPr/>
          <p:nvPr/>
        </p:nvPicPr>
        <p:blipFill>
          <a:blip r:embed="rId1"/>
          <a:stretch/>
        </p:blipFill>
        <p:spPr>
          <a:xfrm rot="10200">
            <a:off x="2060280" y="3210480"/>
            <a:ext cx="6962400" cy="2493360"/>
          </a:xfrm>
          <a:prstGeom prst="rect">
            <a:avLst/>
          </a:prstGeom>
          <a:ln w="0">
            <a:noFill/>
          </a:ln>
        </p:spPr>
      </p:pic>
      <p:sp>
        <p:nvSpPr>
          <p:cNvPr id="228" name="Footer Placeholder 22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7DB13BB-2B25-4FD6-9842-1B7B3536DD5D}" type="slidenum">
              <a:t>19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A3ECC6A4-DBD3-47B1-ADE5-AF14465BB58B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/>
          </p:nvPr>
        </p:nvSpPr>
        <p:spPr>
          <a:xfrm>
            <a:off x="685800" y="2080440"/>
            <a:ext cx="10744200" cy="226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1" lang="sv-SE" sz="2600" spc="-1" strike="noStrike">
                <a:solidFill>
                  <a:srgbClr val="000000"/>
                </a:solidFill>
                <a:latin typeface="Calibri"/>
              </a:rPr>
              <a:t>FFI,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or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Foreign Function Interfaces = interface two languages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Software is built in several languages in safety critical, mostly C/C++ and Ada/SPARK, Java for high-level ...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Usually done with C/C++ (low level, fast) </a:t>
            </a:r>
            <a:r>
              <a:rPr b="0" lang="sv-SE" sz="2600" spc="-1" strike="noStrike" u="sng">
                <a:solidFill>
                  <a:srgbClr val="000000"/>
                </a:solidFill>
                <a:uFillTx/>
                <a:latin typeface="Calibri"/>
              </a:rPr>
              <a:t>but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 too much freedom = too much responsibility!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29" name="Straight Connector 7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PlaceHolder 2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31" name="Title 2"/>
          <p:cNvSpPr/>
          <p:nvPr/>
        </p:nvSpPr>
        <p:spPr>
          <a:xfrm>
            <a:off x="457560" y="914400"/>
            <a:ext cx="10058040" cy="68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Problem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4CD534-D91D-46C4-B49D-951C9DD4549F}" type="slidenum">
              <a:t>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60FAFE9C-5165-46E8-9D2D-E1EDE760AB45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0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57200" y="1191240"/>
            <a:ext cx="5028840" cy="520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We must: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1. guarantee consistent layout across the FFI border (guaranteed by the data structure);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2. provide pointers to the grant and the content of the header;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3. ensure that the header fields are of the right size and are atomic;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4. ensure the absence of undefined behavior where it can be introduced;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5. ensure the functions in SPARK interact with the atomic variables in the exact prescribed order — to guarantee thread safety;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6. Respect the good FFI citizen principles.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5943600" y="685800"/>
            <a:ext cx="5383800" cy="5257440"/>
          </a:xfrm>
          <a:prstGeom prst="rect">
            <a:avLst/>
          </a:prstGeom>
          <a:ln w="0">
            <a:noFill/>
          </a:ln>
        </p:spPr>
      </p:pic>
      <p:sp>
        <p:nvSpPr>
          <p:cNvPr id="232" name="Footer Placeholder 23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89A4870-A62D-44FA-90FF-E54B156D7FDA}" type="slidenum">
              <a:t>20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B7941DE2-47E8-49BC-9360-59B24B9AE41C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1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4" name=""/>
          <p:cNvSpPr/>
          <p:nvPr/>
        </p:nvSpPr>
        <p:spPr>
          <a:xfrm>
            <a:off x="457200" y="1154160"/>
            <a:ext cx="5257440" cy="47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Rely on documentation. It is spread between language and compiler docs.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Good FFI citizen (do not unwind, alloc/dealloc must be local) is a must and empirically no memory errors were found with valgrind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Great tooling is lost in transaction: the compiler, miri is not mature for FFI, same as GNATprove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extremely error prone as per literature.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References cannot  be used across FFI! Back to pointer logic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Use separation of concerns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3886200" y="502920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Footer Placeholder 24"/>
          <p:cNvSpPr/>
          <p:nvPr/>
        </p:nvSpPr>
        <p:spPr>
          <a:xfrm>
            <a:off x="4039920" y="635796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5879520" y="4114800"/>
            <a:ext cx="6007680" cy="16002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3C73C3A-A5D7-4FD3-A5D4-CC738DB852DA}" type="slidenum">
              <a:t>21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16749B0B-57A4-49A9-9763-F02027871869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2: memory interaction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1600560" y="1676160"/>
            <a:ext cx="7772040" cy="358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Some memory regions are inaccessible. SPARK must use named pointers.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is less flexible in its ownership (no lifetimes) in some respects (assumes ownership over the whole array in one function, no slicing)!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But SPARK is more flexible in memory allocation: storage pools. </a:t>
            </a:r>
            <a:r>
              <a:rPr b="0" lang="en-US" sz="1800" spc="-1" strike="noStrike">
                <a:latin typeface="Arial"/>
              </a:rPr>
              <a:t>Rust has Allocator trait but not stabilized.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is more flexible to interact with external code/Rust protects most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40" name="Footer Placeholder 25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FE51EE4-5782-4D8D-8AD4-4DC9061E972A}" type="slidenum">
              <a:t>22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DB574B4A-D032-461A-9184-0E99599C9195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" descr=""/>
          <p:cNvPicPr/>
          <p:nvPr/>
        </p:nvPicPr>
        <p:blipFill>
          <a:blip r:embed="rId1"/>
          <a:stretch/>
        </p:blipFill>
        <p:spPr>
          <a:xfrm>
            <a:off x="4572000" y="2971800"/>
            <a:ext cx="5314320" cy="3199680"/>
          </a:xfrm>
          <a:prstGeom prst="rect">
            <a:avLst/>
          </a:prstGeom>
          <a:ln w="0">
            <a:noFill/>
          </a:ln>
        </p:spPr>
      </p:pic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286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3: Exceptions and panic!()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3" name=""/>
          <p:cNvSpPr/>
          <p:nvPr/>
        </p:nvSpPr>
        <p:spPr>
          <a:xfrm>
            <a:off x="457200" y="1371600"/>
            <a:ext cx="5028840" cy="290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Unwinding across FFI is undefined behavior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In microcontrollers it is impossible to unwind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bad FFI citizen behavior!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has no support for exceptions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We can never go back to a “safe” state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44" name="Footer Placeholder 26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3B27CA6-8470-4F96-8E2C-456CCB5ABA2C}" type="slidenum">
              <a:t>23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79B9917C-58CF-4EA4-BB87-93A77D9F512A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Conclusions: does Rust SPARK joy?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A tool is feasible but!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Gather information that is compiler and platform specific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If being careful the </a:t>
            </a:r>
            <a:r>
              <a:rPr b="1" lang="sv-SE" sz="1800" spc="-1" strike="noStrike">
                <a:solidFill>
                  <a:srgbClr val="000000"/>
                </a:solidFill>
                <a:latin typeface="Calibri"/>
              </a:rPr>
              <a:t>consistency of Rust SPARK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 is preserved, 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but in case of error we are back to the weakest link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→ 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It becomes extremely easy to ”lie” to the compiler, human error etc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Strong reliance on the C ABI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Absence on tooling and compiler protection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47" name="Straight Connector 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PlaceHolder 3"/>
          <p:cNvSpPr>
            <a:spLocks noGrp="1"/>
          </p:cNvSpPr>
          <p:nvPr>
            <p:ph type="ftr" idx="1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49" name="Footer Placeholder 27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Conclusion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790BA86-38A8-4F12-8672-287E9199E9B4}" type="slidenum">
              <a:t>24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AA94F983-1F09-448F-926A-AA26AE8C8960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Future work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Find/automate about types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Get inspiration from Bindgen/Cbindgen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Develop tooling for FFI Rust/SPARK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Assess performance 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Formal verification!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Generalisations to other safe languages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2" name="Straight Connector 5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PlaceHolder 3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Conclusion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3BBA43-3CB3-477E-8640-AFDAF89068E0}" type="slidenum">
              <a:t>25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720B5A38-2B4B-458D-81C7-806600A41878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" descr=""/>
          <p:cNvPicPr/>
          <p:nvPr/>
        </p:nvPicPr>
        <p:blipFill>
          <a:blip r:embed="rId1"/>
          <a:stretch/>
        </p:blipFill>
        <p:spPr>
          <a:xfrm>
            <a:off x="6172200" y="685800"/>
            <a:ext cx="10362600" cy="5180760"/>
          </a:xfrm>
          <a:prstGeom prst="rect">
            <a:avLst/>
          </a:prstGeom>
          <a:ln w="0">
            <a:noFill/>
          </a:ln>
        </p:spPr>
      </p:pic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sv-SE" sz="2500" spc="-1" strike="noStrike">
                <a:solidFill>
                  <a:srgbClr val="000000"/>
                </a:solidFill>
                <a:latin typeface="Calibri"/>
              </a:rPr>
              <a:t>Thank you for listening!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56" name=""/>
          <p:cNvSpPr/>
          <p:nvPr/>
        </p:nvSpPr>
        <p:spPr>
          <a:xfrm>
            <a:off x="1600200" y="1690200"/>
            <a:ext cx="18036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7" name="" descr=""/>
          <p:cNvPicPr/>
          <p:nvPr/>
        </p:nvPicPr>
        <p:blipFill>
          <a:blip r:embed="rId2"/>
          <a:stretch/>
        </p:blipFill>
        <p:spPr>
          <a:xfrm>
            <a:off x="1752840" y="3200400"/>
            <a:ext cx="3504600" cy="23385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2347668-B81D-401A-A7E4-9BD123B1C14C}" type="slidenum">
              <a:t>26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C079A40D-C215-440C-954D-FCC2434CF068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THANK YOU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9" name=""/>
          <p:cNvSpPr/>
          <p:nvPr/>
        </p:nvSpPr>
        <p:spPr>
          <a:xfrm>
            <a:off x="1600200" y="1690200"/>
            <a:ext cx="18036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"/>
          <p:cNvSpPr/>
          <p:nvPr/>
        </p:nvSpPr>
        <p:spPr>
          <a:xfrm>
            <a:off x="457200" y="1143000"/>
            <a:ext cx="9829440" cy="542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[1] “NSA Releases Guidance on How to Protect Against Software Memory Safety Issues,” National Security Agency/Central Security Service, 2022. https://www.nsa.gov/Press-Room/News-Highlights/Article/Article/3215760/nsa-releases-guidance-on-how-to-protect-against-software-memory-safety-issues (accessed Feb. 13,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[2] S. Li, “Improving Quality of Soft ware with Foreign Function Interfaces using Static Analysis,” Doctoral dissertation, Lehigh University, 2014. Accessed: Feb. 13, 2023. [Online]. Available: https://www.semanticscholar.org/paper/Improving-Quality-of-Soft-ware-with-Foreign-using-Preserve-Li/8d0b6db3858946c27657567d42f684a32d34e4f3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[3] S. Mergendahl, N. Burow, and H. Okhravi, “Cross-Language Attacks,” in Proceedings 2022 Network and Distributed System Security Symposium, San Diego, CA, USA: Internet Society, 2022. doi: 10.14722/ndss.2022.24078.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[4] R. Pereira et al., “Energy efficiency across programming languages: how do energy, time, and memory relate?,” in Proceedings of the 10th ACM SIGPLAN International Conference on Software Language Engineering, in SLE 2017. New York, NY, USA: Association for Computing Machinery, Oct. 2017, pp. 256–267. doi: 10.1145/3136014.3136031.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[5] L. Soares, “Understanding Ownership in Rust with Examples,” Coinmonks, May 23, 2023. https://medium.com/coinmonks/understanding-ownership-in-rust-with-examples-73835ba931b1 (accessed May 24,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[6] J. Munns, “The design and implementation of a lock-free ring-buffer with contiguous reservations - Ferrous Systems,” Mar. 06, 2019. https://ferrous-systems.com/blog/lock-free-ring-buffer/ (accessed Apr. 28,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[7] J. Gjengset, Rust for Rustaceans. no starch press, 2021. Accessed: Mar. 06, 2023. [Online]. Available: </a:t>
            </a:r>
            <a:r>
              <a:rPr b="0" lang="en-US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https://rust-for-rustaceans.com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[8] L. Szekeres, M. Payer, Tao Wei, and D. Song, “SoK: Eternal War in Memory,” in 2013 IEEE Symposium on Security and Privacy, Berkeley, CA: IEEE, May 2013, pp. 48–62. doi: 10.1109/SP.2013.13.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[9] “Memory Safe Languages in Android 13,” Google Online Security Blog. https://security.googleblog.com/2022/12/memory-safe-languages-in-android-13.html (accessed May 25, 2023).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406DDE-34CF-4936-ADD2-C4D31CD4626E}" type="slidenum">
              <a:t>27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FAB4517B-77C8-44B9-97D0-23B4D45B12CC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" descr=""/>
          <p:cNvPicPr/>
          <p:nvPr/>
        </p:nvPicPr>
        <p:blipFill>
          <a:blip r:embed="rId1"/>
          <a:srcRect l="-3784" t="23325" r="0" b="36672"/>
          <a:stretch/>
        </p:blipFill>
        <p:spPr>
          <a:xfrm>
            <a:off x="5943600" y="1143360"/>
            <a:ext cx="5028840" cy="2742480"/>
          </a:xfrm>
          <a:prstGeom prst="rect">
            <a:avLst/>
          </a:prstGeom>
          <a:ln w="0">
            <a:noFill/>
          </a:ln>
        </p:spPr>
      </p:pic>
      <p:pic>
        <p:nvPicPr>
          <p:cNvPr id="262" name="" descr=""/>
          <p:cNvPicPr/>
          <p:nvPr/>
        </p:nvPicPr>
        <p:blipFill>
          <a:blip r:embed="rId2"/>
          <a:srcRect l="0" t="0" r="0" b="75320"/>
          <a:stretch/>
        </p:blipFill>
        <p:spPr>
          <a:xfrm>
            <a:off x="457200" y="2050200"/>
            <a:ext cx="5257440" cy="1835640"/>
          </a:xfrm>
          <a:prstGeom prst="rect">
            <a:avLst/>
          </a:prstGeom>
          <a:ln w="0">
            <a:noFill/>
          </a:ln>
        </p:spPr>
      </p:pic>
      <p:pic>
        <p:nvPicPr>
          <p:cNvPr id="263" name="" descr=""/>
          <p:cNvPicPr/>
          <p:nvPr/>
        </p:nvPicPr>
        <p:blipFill>
          <a:blip r:embed="rId3"/>
          <a:srcRect l="-3784" t="63325" r="0" b="0"/>
          <a:stretch/>
        </p:blipFill>
        <p:spPr>
          <a:xfrm>
            <a:off x="3200400" y="4114800"/>
            <a:ext cx="5028840" cy="2514240"/>
          </a:xfrm>
          <a:prstGeom prst="rect">
            <a:avLst/>
          </a:prstGeom>
          <a:ln w="0">
            <a:noFill/>
          </a:ln>
        </p:spPr>
      </p:pic>
      <p:sp>
        <p:nvSpPr>
          <p:cNvPr id="264" name="Title 27"/>
          <p:cNvSpPr/>
          <p:nvPr/>
        </p:nvSpPr>
        <p:spPr>
          <a:xfrm>
            <a:off x="457560" y="4572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Copy and move semantics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5C3F9CB-3954-4F7E-A332-71AD310620F2}" type="slidenum">
              <a:t>28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867777E0-E1CC-4789-8588-29A1427A047B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28"/>
          <p:cNvSpPr/>
          <p:nvPr/>
        </p:nvSpPr>
        <p:spPr>
          <a:xfrm>
            <a:off x="228960" y="2286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But what is wrong with C?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6" name=""/>
          <p:cNvSpPr/>
          <p:nvPr/>
        </p:nvSpPr>
        <p:spPr>
          <a:xfrm>
            <a:off x="520200" y="1770120"/>
            <a:ext cx="1536840" cy="417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Memory Management: no garbage collector, no memory check at all.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Undefined Behavior: a lot of undefined behaviour, MISRA C cannot cover 27/143 </a:t>
            </a:r>
            <a:r>
              <a:rPr b="0" lang="en-US" sz="800" spc="-1" strike="noStrike">
                <a:latin typeface="Arial"/>
              </a:rPr>
              <a:t>(https://embeddedcomputing.com/technology/security/mirsa-c-cert-c-other-standards/the-place-for-misra-c-in-safe-secure-programming-a-comparison-with-spark)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Type Safety: weak, casts are authorized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Pointers: structurally equivalent. everything is possible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Concurrency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1"/>
          <a:stretch/>
        </p:blipFill>
        <p:spPr>
          <a:xfrm>
            <a:off x="2204280" y="1188720"/>
            <a:ext cx="8996760" cy="5211720"/>
          </a:xfrm>
          <a:prstGeom prst="rect">
            <a:avLst/>
          </a:prstGeom>
          <a:ln w="0">
            <a:noFill/>
          </a:ln>
        </p:spPr>
      </p:pic>
      <p:sp>
        <p:nvSpPr>
          <p:cNvPr id="268" name=""/>
          <p:cNvSpPr/>
          <p:nvPr/>
        </p:nvSpPr>
        <p:spPr>
          <a:xfrm>
            <a:off x="228600" y="5715000"/>
            <a:ext cx="2514240" cy="37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[8] L. Szekeres, M. Payer, Tao Wei, and D. Song, “SoK: Eternal War in Memory,”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B175D43-04A0-45F7-8047-FDBD975328E0}" type="slidenum">
              <a:t>29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257736E8-8BAC-485D-9312-30CF3A74DC08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Research question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85800" y="1689840"/>
            <a:ext cx="8498880" cy="41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Goal: 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Recommendations for binding Rust and SPARK by preserving type and memory safety, as well as ownership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Limitations: Preliminary research from automated tool! 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200" spc="-1" strike="noStrike">
                <a:solidFill>
                  <a:srgbClr val="000000"/>
                </a:solidFill>
                <a:latin typeface="Calibri"/>
                <a:ea typeface="Noto Sans CJK SC"/>
              </a:rPr>
              <a:t>Future work! → 1. performance,  2. sustainability impact, 3. industrial integration and maintenance, 4. generalization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600" spc="-1" strike="noStrike">
              <a:latin typeface="Arial"/>
            </a:endParaRPr>
          </a:p>
        </p:txBody>
      </p:sp>
      <p:sp>
        <p:nvSpPr>
          <p:cNvPr id="134" name="Straight Connector 6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PlaceHolder 3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13DD71-2712-485D-BC55-36BE11EB3749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7F8971EA-DF88-401E-954B-673C479EDA5D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 → SPARK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4461840" y="248040"/>
            <a:ext cx="6053400" cy="5923800"/>
          </a:xfrm>
          <a:prstGeom prst="rect">
            <a:avLst/>
          </a:prstGeom>
          <a:ln w="0">
            <a:noFill/>
          </a:ln>
        </p:spPr>
      </p:pic>
      <p:sp>
        <p:nvSpPr>
          <p:cNvPr id="271" name="Footer Placeholder 16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A2AA553-C854-4B83-882C-474505858B4E}" type="slidenum">
              <a:t>30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69C6ED8A-BC69-493E-9C5B-BDEA26C85603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74" name="Footer Placeholder 17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CC6D527-3C4D-4313-B1D0-A857CA459425}" type="slidenum">
              <a:t>31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566A2047-933D-492C-BAB5-664DDFDBB0F1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22860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6" name="Footer Placeholder 2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77" name="" descr=""/>
          <p:cNvPicPr/>
          <p:nvPr/>
        </p:nvPicPr>
        <p:blipFill>
          <a:blip r:embed="rId1"/>
          <a:srcRect l="0" t="0" r="24836" b="0"/>
          <a:stretch/>
        </p:blipFill>
        <p:spPr>
          <a:xfrm>
            <a:off x="2214000" y="1760760"/>
            <a:ext cx="8301600" cy="4114800"/>
          </a:xfrm>
          <a:prstGeom prst="rect">
            <a:avLst/>
          </a:prstGeom>
          <a:ln w="0">
            <a:noFill/>
          </a:ln>
        </p:spPr>
      </p:pic>
      <p:sp>
        <p:nvSpPr>
          <p:cNvPr id="278" name=""/>
          <p:cNvSpPr txBox="1"/>
          <p:nvPr/>
        </p:nvSpPr>
        <p:spPr>
          <a:xfrm>
            <a:off x="2286000" y="4114800"/>
            <a:ext cx="2286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solidFill>
                  <a:srgbClr val="c9211e"/>
                </a:solidFill>
                <a:latin typeface="Arial"/>
              </a:rPr>
              <a:t>+ MONEY!!</a:t>
            </a:r>
            <a:endParaRPr b="1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6A4F85E-415B-4E5A-AEB1-5DF3BE1D3638}" type="slidenum">
              <a:t>32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DC3D0E1F-0A6F-4E82-A272-13FCF932D220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81" name="Footer Placeholder 4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0D6F4AC-AC4C-42C0-BB12-11223C8047B7}" type="slidenum">
              <a:t>33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F7A09445-1724-4FC3-8002-B83750492D96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84" name="Footer Placeholder 3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66C0011-6014-4569-B2FE-E25F7157CD26}" type="slidenum">
              <a:t>34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F34D5EEB-2B9C-47B0-B52E-85AD3E9B54A1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1: Ferrocene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ftr" idx="1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38" name="Subtitle 6"/>
          <p:cNvSpPr/>
          <p:nvPr/>
        </p:nvSpPr>
        <p:spPr>
          <a:xfrm>
            <a:off x="914400" y="3886200"/>
            <a:ext cx="9002160" cy="13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How many planes?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Ferrous Systems/AdaCore project 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Qualification of one version of the </a:t>
            </a: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Rust compiler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  <a:ea typeface="Noto Sans CJK SC"/>
              </a:rPr>
              <a:t>Produce certified code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2091960" y="1143000"/>
            <a:ext cx="7966440" cy="2585880"/>
          </a:xfrm>
          <a:prstGeom prst="rect">
            <a:avLst/>
          </a:prstGeom>
          <a:ln w="0">
            <a:noFill/>
          </a:ln>
        </p:spPr>
      </p:pic>
      <p:sp>
        <p:nvSpPr>
          <p:cNvPr id="140" name=""/>
          <p:cNvSpPr/>
          <p:nvPr/>
        </p:nvSpPr>
        <p:spPr>
          <a:xfrm rot="2692200">
            <a:off x="5522400" y="1564920"/>
            <a:ext cx="2057040" cy="1599840"/>
          </a:xfrm>
          <a:prstGeom prst="ellipse">
            <a:avLst/>
          </a:prstGeom>
          <a:solidFill>
            <a:srgbClr val="729fcf">
              <a:alpha val="1000"/>
            </a:srgbClr>
          </a:solidFill>
          <a:ln w="19080">
            <a:solidFill>
              <a:srgbClr val="c9211e"/>
            </a:solidFill>
            <a:prstDash val="lg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AA5B21B-6416-4509-B4DA-6AD6D670A1DB}" type="slidenum">
              <a:t>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17A749B4-0BA2-48ED-8FB6-E694FC049D36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2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920" y="1371600"/>
            <a:ext cx="7314480" cy="3200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Memory errors come from unsafe languages[1] →  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safety-critical, systems programming, low level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in software engineering is difficult and error prone, 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reason in new paradigm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[2]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safe/unsafe languages is potentially more unsafe </a:t>
            </a: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than the rest!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[3]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resuscitate old avenues of attack → weakest link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143" name="Straight Connector 3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PlaceHolder 3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3938040" y="4343400"/>
            <a:ext cx="7491960" cy="1680480"/>
          </a:xfrm>
          <a:prstGeom prst="rect">
            <a:avLst/>
          </a:prstGeom>
          <a:ln w="0">
            <a:noFill/>
          </a:ln>
        </p:spPr>
      </p:pic>
      <p:sp>
        <p:nvSpPr>
          <p:cNvPr id="146" name=""/>
          <p:cNvSpPr/>
          <p:nvPr/>
        </p:nvSpPr>
        <p:spPr>
          <a:xfrm>
            <a:off x="686160" y="4343400"/>
            <a:ext cx="8457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Cross-Language Attacks (CLA) transfer back and forth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between languages to circumvent deployed defenses.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Mergendahl et al., [2]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4B92C3-44E9-4B74-BE2D-AC832B7BBD9C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06DA79EE-8186-40B4-BF63-53D64363CF12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763200" y="68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 and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49" name=""/>
          <p:cNvSpPr/>
          <p:nvPr/>
        </p:nvSpPr>
        <p:spPr>
          <a:xfrm>
            <a:off x="2287440" y="3321000"/>
            <a:ext cx="343080" cy="207720"/>
          </a:xfrm>
          <a:prstGeom prst="rect">
            <a:avLst/>
          </a:prstGeom>
          <a:noFill/>
          <a:ln w="1008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50" name=""/>
          <p:cNvGrpSpPr/>
          <p:nvPr/>
        </p:nvGrpSpPr>
        <p:grpSpPr>
          <a:xfrm>
            <a:off x="457200" y="1371600"/>
            <a:ext cx="4343040" cy="2514240"/>
            <a:chOff x="457200" y="1371600"/>
            <a:chExt cx="4343040" cy="2514240"/>
          </a:xfrm>
        </p:grpSpPr>
        <p:pic>
          <p:nvPicPr>
            <p:cNvPr id="151" name="" descr=""/>
            <p:cNvPicPr/>
            <p:nvPr/>
          </p:nvPicPr>
          <p:blipFill>
            <a:blip r:embed="rId1"/>
            <a:stretch/>
          </p:blipFill>
          <p:spPr>
            <a:xfrm>
              <a:off x="457200" y="1371600"/>
              <a:ext cx="4343040" cy="2514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"/>
            <p:cNvSpPr/>
            <p:nvPr/>
          </p:nvSpPr>
          <p:spPr>
            <a:xfrm>
              <a:off x="1873080" y="2530080"/>
              <a:ext cx="313920" cy="19008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"/>
            <p:cNvSpPr/>
            <p:nvPr/>
          </p:nvSpPr>
          <p:spPr>
            <a:xfrm>
              <a:off x="1909800" y="2143800"/>
              <a:ext cx="313920" cy="19044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"/>
            <p:cNvSpPr/>
            <p:nvPr/>
          </p:nvSpPr>
          <p:spPr>
            <a:xfrm>
              <a:off x="2838600" y="1877760"/>
              <a:ext cx="49716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"/>
            <p:cNvSpPr/>
            <p:nvPr/>
          </p:nvSpPr>
          <p:spPr>
            <a:xfrm>
              <a:off x="2361240" y="2955960"/>
              <a:ext cx="49716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"/>
            <p:cNvSpPr/>
            <p:nvPr/>
          </p:nvSpPr>
          <p:spPr>
            <a:xfrm>
              <a:off x="2354760" y="2337120"/>
              <a:ext cx="49752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57" name=""/>
          <p:cNvGrpSpPr/>
          <p:nvPr/>
        </p:nvGrpSpPr>
        <p:grpSpPr>
          <a:xfrm>
            <a:off x="5412600" y="1371600"/>
            <a:ext cx="5463720" cy="4878720"/>
            <a:chOff x="5412600" y="1371600"/>
            <a:chExt cx="5463720" cy="4878720"/>
          </a:xfrm>
        </p:grpSpPr>
        <p:pic>
          <p:nvPicPr>
            <p:cNvPr id="158" name="" descr=""/>
            <p:cNvPicPr/>
            <p:nvPr/>
          </p:nvPicPr>
          <p:blipFill>
            <a:blip r:embed="rId2"/>
            <a:stretch/>
          </p:blipFill>
          <p:spPr>
            <a:xfrm>
              <a:off x="5486400" y="1371600"/>
              <a:ext cx="5389920" cy="4878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"/>
            <p:cNvSpPr/>
            <p:nvPr/>
          </p:nvSpPr>
          <p:spPr>
            <a:xfrm>
              <a:off x="5412600" y="220572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"/>
            <p:cNvSpPr/>
            <p:nvPr/>
          </p:nvSpPr>
          <p:spPr>
            <a:xfrm>
              <a:off x="7351200" y="220608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"/>
            <p:cNvSpPr/>
            <p:nvPr/>
          </p:nvSpPr>
          <p:spPr>
            <a:xfrm>
              <a:off x="9144000" y="251460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"/>
            <p:cNvSpPr/>
            <p:nvPr/>
          </p:nvSpPr>
          <p:spPr>
            <a:xfrm>
              <a:off x="5426280" y="186480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"/>
            <p:cNvSpPr/>
            <p:nvPr/>
          </p:nvSpPr>
          <p:spPr>
            <a:xfrm>
              <a:off x="7331400" y="188424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"/>
            <p:cNvSpPr/>
            <p:nvPr/>
          </p:nvSpPr>
          <p:spPr>
            <a:xfrm>
              <a:off x="9144000" y="274320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5" name=""/>
          <p:cNvSpPr/>
          <p:nvPr/>
        </p:nvSpPr>
        <p:spPr>
          <a:xfrm>
            <a:off x="457200" y="4343400"/>
            <a:ext cx="4343040" cy="107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Energy Efficiency across Programming Languages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How Do Energy, Time, and Memory Relate?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R. Pereira et al.[3]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95AAC9B-8E25-496C-8CA5-D4EDF79AEF40}" type="slidenum">
              <a:t>6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7684115D-0524-41F5-9D8B-9084B705F3EF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11809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4: Rust safety guarantees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ftr" idx="1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68" name="Subtitle 4"/>
          <p:cNvSpPr/>
          <p:nvPr/>
        </p:nvSpPr>
        <p:spPr>
          <a:xfrm>
            <a:off x="228600" y="1371600"/>
            <a:ext cx="6629040" cy="365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Rust has type safety, memory safety and ownership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Unsafe Rust allows to deviate from the borrow checker but invariants must be followed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Unsafe Rust </a:t>
            </a: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limited to 4 operations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: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Dereference a raw pointer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Call an unsafe function or method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Access or modify a mutable static variable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Implement an unsafe trait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9" name=""/>
          <p:cNvSpPr/>
          <p:nvPr/>
        </p:nvSpPr>
        <p:spPr>
          <a:xfrm>
            <a:off x="7315200" y="3429000"/>
            <a:ext cx="688140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600" spc="-1" strike="noStrike">
                <a:latin typeface="Arial"/>
              </a:rPr>
              <a:t>https://doc.rust-lang.org/beta/std/slice/fn.from_raw_parts_mut.html</a:t>
            </a:r>
            <a:endParaRPr b="0" lang="en-US" sz="6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6629400" y="1371600"/>
            <a:ext cx="4803480" cy="205740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Invariants example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Safety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Behavior is undefined if any of the following conditions are violated: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1. data must be valid for both reads and writes for len * mem::size_of::&lt;T&gt;() many bytes, and it must be properly </a:t>
            </a:r>
            <a:r>
              <a:rPr b="1" lang="en-US" sz="1000" spc="-1" strike="noStrike">
                <a:latin typeface="Arial"/>
              </a:rPr>
              <a:t>aligned</a:t>
            </a:r>
            <a:r>
              <a:rPr b="0" lang="en-US" sz="1000" spc="-1" strike="noStrike">
                <a:latin typeface="Arial"/>
              </a:rPr>
              <a:t>. This means in particular: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    </a:t>
            </a:r>
            <a:r>
              <a:rPr b="0" lang="en-US" sz="1000" spc="-1" strike="noStrike">
                <a:latin typeface="Arial"/>
              </a:rPr>
              <a:t>1.1 The entire memory range of this slice must be contained within a </a:t>
            </a:r>
            <a:r>
              <a:rPr b="1" lang="en-US" sz="1000" spc="-1" strike="noStrike">
                <a:latin typeface="Arial"/>
              </a:rPr>
              <a:t>single allocated object</a:t>
            </a:r>
            <a:r>
              <a:rPr b="0" lang="en-US" sz="1000" spc="-1" strike="noStrike">
                <a:latin typeface="Arial"/>
              </a:rPr>
              <a:t>! Slices can never span across multiple allocated objects.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    </a:t>
            </a:r>
            <a:r>
              <a:rPr b="0" lang="en-US" sz="1000" spc="-1" strike="noStrike">
                <a:latin typeface="Arial"/>
              </a:rPr>
              <a:t>1.2 data must be</a:t>
            </a:r>
            <a:r>
              <a:rPr b="1" lang="en-US" sz="1000" spc="-1" strike="noStrike">
                <a:latin typeface="Arial"/>
              </a:rPr>
              <a:t> non-null and aligned</a:t>
            </a:r>
            <a:r>
              <a:rPr b="0" lang="en-US" sz="1000" spc="-1" strike="noStrike">
                <a:latin typeface="Arial"/>
              </a:rPr>
              <a:t> even for zero-length slices.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...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234379E-D888-42B5-9A79-E8EA5D32D023}" type="slidenum">
              <a:t>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BD49F4A2-A801-4DBC-BC3F-FC4DC92DBAAF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5: SPARK safety guarantees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73" name="Subtitle 3"/>
          <p:cNvSpPr/>
          <p:nvPr/>
        </p:nvSpPr>
        <p:spPr>
          <a:xfrm>
            <a:off x="827280" y="2057400"/>
            <a:ext cx="9002160" cy="297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SPARK: biggest possible subset of Ada with specification and sound verification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Pointers ownership rules added in 2019, forbids aliasing, allows begning aliasing (“observing”)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Support for mathematical proofs: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absence of runtime exceptions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verify the fulfillment of security and safety properties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or establish that the software follows its specifications/behavior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7CC5137-3284-43F6-B032-4153FD1F0A33}" type="slidenum">
              <a:t>8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C028544F-3FF2-4121-B1BB-C2DF807E5A04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What is ownership?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76" name="Subtitle 9"/>
          <p:cNvSpPr/>
          <p:nvPr/>
        </p:nvSpPr>
        <p:spPr>
          <a:xfrm>
            <a:off x="457200" y="2514600"/>
            <a:ext cx="10831320" cy="41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Rust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one place in memory has one owner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annotates the types with lifetimes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removes the memory when the owner is out of scope.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SPARK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inspired by Rust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programmer need to implement deallocating functions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will not throw an error in case of illegal operations 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5270400" y="914400"/>
            <a:ext cx="5016600" cy="2017800"/>
          </a:xfrm>
          <a:prstGeom prst="rect">
            <a:avLst/>
          </a:prstGeom>
          <a:ln w="0">
            <a:noFill/>
          </a:ln>
        </p:spPr>
      </p:pic>
      <p:sp>
        <p:nvSpPr>
          <p:cNvPr id="178" name=""/>
          <p:cNvSpPr/>
          <p:nvPr/>
        </p:nvSpPr>
        <p:spPr>
          <a:xfrm>
            <a:off x="10515600" y="1143000"/>
            <a:ext cx="1371600" cy="5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“</a:t>
            </a:r>
            <a:r>
              <a:rPr b="0" lang="en-US" sz="1000" spc="-1" strike="noStrike">
                <a:latin typeface="Arial"/>
              </a:rPr>
              <a:t>Understanding Ownership”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Luis Soares [5]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4727D47-D533-42FA-B36A-C0EA468915C9}" type="slidenum">
              <a:t>9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08DCC3F7-F0C7-4BDD-AF62-6E847EDF3044}" type="datetime1">
              <a:rPr lang="en-US"/>
              <a:t>06/08/2023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1392</TotalTime>
  <Application>LibreOffice/7.3.7.2$Linux_X86_64 LibreOffice_project/30$Build-2</Application>
  <AppVersion>15.0000</AppVersion>
  <Company>KTH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2019-02-12T11:55:31Z</dcterms:created>
  <dc:creator>Malin Söderkvist</dc:creator>
  <dc:description/>
  <dc:language>en-US</dc:language>
  <cp:lastModifiedBy/>
  <dcterms:modified xsi:type="dcterms:W3CDTF">2023-06-08T17:49:33Z</dcterms:modified>
  <cp:revision>17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r8>2</vt:r8>
  </property>
</Properties>
</file>